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authors.xml" ContentType="application/vnd.ms-powerpoint.authors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8"/>
  </p:notesMasterIdLst>
  <p:sldIdLst>
    <p:sldId id="256" r:id="rId2"/>
    <p:sldId id="271" r:id="rId3"/>
    <p:sldId id="291" r:id="rId4"/>
    <p:sldId id="292" r:id="rId5"/>
    <p:sldId id="293" r:id="rId6"/>
    <p:sldId id="294" r:id="rId7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GoogleSlidesCustomDataVersion2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21" roundtripDataSignature="AMtx7mhP3Gow7M9avgNRotY8+QmXRLG9dw==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B670EE3B-C2CB-5879-BC02-F9DA5C754537}" name="Ieva Daniunaite" initials="ID" userId="Ieva Daniunaite" providerId="None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62" y="9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26" Type="http://schemas.microsoft.com/office/2016/11/relationships/changesInfo" Target="changesInfos/changesInfo1.xml"/><Relationship Id="rId3" Type="http://schemas.openxmlformats.org/officeDocument/2006/relationships/slide" Target="slides/slide2.xml"/><Relationship Id="rId21" Type="http://customschemas.google.com/relationships/presentationmetadata" Target="metadata"/><Relationship Id="rId7" Type="http://schemas.openxmlformats.org/officeDocument/2006/relationships/slide" Target="slides/slide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29" Type="http://schemas.openxmlformats.org/officeDocument/2006/relationships/customXml" Target="../customXml/item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23" Type="http://schemas.openxmlformats.org/officeDocument/2006/relationships/viewProps" Target="viewProps.xml"/><Relationship Id="rId28" Type="http://schemas.openxmlformats.org/officeDocument/2006/relationships/customXml" Target="../customXml/item1.xml"/><Relationship Id="rId4" Type="http://schemas.openxmlformats.org/officeDocument/2006/relationships/slide" Target="slides/slide3.xml"/><Relationship Id="rId22" Type="http://schemas.openxmlformats.org/officeDocument/2006/relationships/presProps" Target="presProps.xml"/><Relationship Id="rId27" Type="http://schemas.microsoft.com/office/2018/10/relationships/authors" Target="authors.xml"/><Relationship Id="rId30" Type="http://schemas.openxmlformats.org/officeDocument/2006/relationships/customXml" Target="../customXml/item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Ieva Daniunaite" userId="3ff400fd549f6fc7" providerId="LiveId" clId="{8D99DC7A-8866-4FBB-B188-4E9E50AF45DF}"/>
    <pc:docChg chg="">
      <pc:chgData name="Ieva Daniunaite" userId="3ff400fd549f6fc7" providerId="LiveId" clId="{8D99DC7A-8866-4FBB-B188-4E9E50AF45DF}" dt="2023-10-27T13:37:33.789" v="1"/>
      <pc:docMkLst>
        <pc:docMk/>
      </pc:docMkLst>
      <pc:sldChg chg="addCm">
        <pc:chgData name="Ieva Daniunaite" userId="3ff400fd549f6fc7" providerId="LiveId" clId="{8D99DC7A-8866-4FBB-B188-4E9E50AF45DF}" dt="2023-10-27T13:34:13.285" v="0"/>
        <pc:sldMkLst>
          <pc:docMk/>
          <pc:sldMk cId="2683473419" sldId="291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add">
              <pc226:chgData name="Ieva Daniunaite" userId="3ff400fd549f6fc7" providerId="LiveId" clId="{8D99DC7A-8866-4FBB-B188-4E9E50AF45DF}" dt="2023-10-27T13:34:13.285" v="0"/>
              <pc2:cmMkLst xmlns:pc2="http://schemas.microsoft.com/office/powerpoint/2019/9/main/command">
                <pc:docMk/>
                <pc:sldMk cId="2683473419" sldId="291"/>
                <pc2:cmMk id="{31AC2D05-AF91-424B-82D7-9AC4FC81B816}"/>
              </pc2:cmMkLst>
            </pc226:cmChg>
          </p:ext>
        </pc:extLst>
      </pc:sldChg>
      <pc:sldChg chg="addCm">
        <pc:chgData name="Ieva Daniunaite" userId="3ff400fd549f6fc7" providerId="LiveId" clId="{8D99DC7A-8866-4FBB-B188-4E9E50AF45DF}" dt="2023-10-27T13:37:33.789" v="1"/>
        <pc:sldMkLst>
          <pc:docMk/>
          <pc:sldMk cId="3705324884" sldId="294"/>
        </pc:sldMkLst>
        <pc:extLst>
          <p:ext xmlns:p="http://schemas.openxmlformats.org/presentationml/2006/main" uri="{D6D511B9-2390-475A-947B-AFAB55BFBCF1}">
            <pc226:cmChg xmlns:pc226="http://schemas.microsoft.com/office/powerpoint/2022/06/main/command" chg="add">
              <pc226:chgData name="Ieva Daniunaite" userId="3ff400fd549f6fc7" providerId="LiveId" clId="{8D99DC7A-8866-4FBB-B188-4E9E50AF45DF}" dt="2023-10-27T13:37:33.789" v="1"/>
              <pc2:cmMkLst xmlns:pc2="http://schemas.microsoft.com/office/powerpoint/2019/9/main/command">
                <pc:docMk/>
                <pc:sldMk cId="3705324884" sldId="294"/>
                <pc2:cmMk id="{163651EC-1E61-4A2D-88A5-ED4A626F666A}"/>
              </pc2:cmMkLst>
            </pc226:cmChg>
          </p:ext>
        </pc:ext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8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8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7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8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8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9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0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10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11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12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2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12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12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12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5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5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5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1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6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6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6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</a:pPr>
            <a:r>
              <a:rPr lang="en-US" b="1" dirty="0" err="1"/>
              <a:t>Stresas</a:t>
            </a:r>
            <a:r>
              <a:rPr lang="en-US" b="1" dirty="0"/>
              <a:t>  </a:t>
            </a:r>
            <a:r>
              <a:rPr lang="en-US" b="1" dirty="0" err="1"/>
              <a:t>ir</a:t>
            </a:r>
            <a:r>
              <a:rPr lang="en-US" b="1" dirty="0"/>
              <a:t> jo </a:t>
            </a:r>
            <a:r>
              <a:rPr lang="lt-LT" b="1" dirty="0"/>
              <a:t>į</a:t>
            </a:r>
            <a:r>
              <a:rPr lang="en-US" b="1" dirty="0" err="1"/>
              <a:t>veika</a:t>
            </a:r>
            <a:r>
              <a:rPr lang="lt-LT" b="1" dirty="0"/>
              <a:t>.</a:t>
            </a:r>
          </a:p>
        </p:txBody>
      </p:sp>
      <p:sp>
        <p:nvSpPr>
          <p:cNvPr id="85" name="Google Shape;85;p1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US" dirty="0"/>
              <a:t>6</a:t>
            </a:r>
            <a:r>
              <a:rPr lang="lt-LT" dirty="0"/>
              <a:t> klasė</a:t>
            </a:r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FDF792-1741-0EA6-FE78-CD2FF286D5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b="1" dirty="0"/>
              <a:t>Užduotis. </a:t>
            </a:r>
            <a:r>
              <a:rPr lang="en-US" b="1" dirty="0"/>
              <a:t>POZITYVIOS IR NEGATYVIOS SAVIKALBOS ATPA</a:t>
            </a:r>
            <a:r>
              <a:rPr lang="lt-LT" b="1" dirty="0"/>
              <a:t>Ž</a:t>
            </a:r>
            <a:r>
              <a:rPr lang="en-US" b="1" dirty="0"/>
              <a:t>INIMAS.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C12E73D-CC8F-E082-8EF6-6C7EFD00C4B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64655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DDC93706-E9A0-6D1A-48E8-DDB7B9216B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b="1" dirty="0"/>
              <a:t>Situacija I</a:t>
            </a:r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31390552-801E-6AC0-151C-6ABE8DCF75B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 fontScale="62500" lnSpcReduction="20000"/>
          </a:bodyPr>
          <a:lstStyle/>
          <a:p>
            <a:pPr algn="just">
              <a:spcBef>
                <a:spcPts val="1400"/>
              </a:spcBef>
            </a:pPr>
            <a:r>
              <a:rPr lang="en-US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Gera </a:t>
            </a:r>
            <a:r>
              <a:rPr lang="en-US" sz="2800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Kotrynos</a:t>
            </a:r>
            <a:r>
              <a:rPr lang="en-US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 </a:t>
            </a:r>
            <a:r>
              <a:rPr lang="en-US" sz="2800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draug</a:t>
            </a:r>
            <a:r>
              <a:rPr lang="lt-LT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ė sėdi su kitais vaikais mokyklos valgykloje ir nepakviečia Kotrynos prisijungti.</a:t>
            </a:r>
            <a:r>
              <a:rPr lang="en-US" sz="2800" b="1" dirty="0">
                <a:solidFill>
                  <a:srgbClr val="000000"/>
                </a:solidFill>
                <a:latin typeface="Arial" panose="020B0604020202020204" pitchFamily="34" charset="0"/>
                <a:ea typeface="MS ??"/>
                <a:cs typeface="Frutiger-Bold"/>
              </a:rPr>
              <a:t> </a:t>
            </a:r>
            <a:r>
              <a:rPr lang="lt-LT" sz="2800" i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„Ji manęs nebemėgsta. Turbūt padariau kažką ne taip“</a:t>
            </a:r>
          </a:p>
          <a:p>
            <a:pPr algn="just">
              <a:spcBef>
                <a:spcPts val="1400"/>
              </a:spcBef>
            </a:pPr>
            <a:r>
              <a:rPr lang="en-US" sz="2800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Negatyvi</a:t>
            </a:r>
            <a:r>
              <a:rPr lang="en-US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 </a:t>
            </a:r>
            <a:r>
              <a:rPr lang="en-US" sz="2800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savikalba</a:t>
            </a:r>
            <a:endParaRPr lang="en-US" sz="2800" dirty="0">
              <a:solidFill>
                <a:srgbClr val="000000"/>
              </a:solidFill>
              <a:latin typeface="Times New Roman" panose="02020603050405020304" pitchFamily="18" charset="0"/>
              <a:ea typeface="MS ??"/>
              <a:cs typeface="Frutiger-Bold"/>
            </a:endParaRPr>
          </a:p>
          <a:p>
            <a:pPr algn="just">
              <a:spcBef>
                <a:spcPts val="1400"/>
              </a:spcBef>
            </a:pPr>
            <a:r>
              <a:rPr lang="en-US" sz="2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Kod</a:t>
            </a:r>
            <a:r>
              <a:rPr lang="lt-LT" sz="2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ėl</a:t>
            </a: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?</a:t>
            </a:r>
          </a:p>
          <a:p>
            <a:pPr algn="just">
              <a:spcBef>
                <a:spcPts val="1400"/>
              </a:spcBef>
            </a:pPr>
            <a:r>
              <a:rPr lang="lt-LT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Šis teiginys Kotryną dar labiau nuliūdins</a:t>
            </a:r>
          </a:p>
          <a:p>
            <a:pPr algn="just">
              <a:spcBef>
                <a:spcPts val="1400"/>
              </a:spcBef>
            </a:pP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Kokią prielaidą Kotryna daro?</a:t>
            </a:r>
          </a:p>
          <a:p>
            <a:pPr algn="just">
              <a:spcBef>
                <a:spcPts val="1400"/>
              </a:spcBef>
            </a:pPr>
            <a:r>
              <a:rPr lang="lt-LT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Kad jos draugė jos nemėgsta</a:t>
            </a:r>
          </a:p>
          <a:p>
            <a:pPr algn="just">
              <a:spcBef>
                <a:spcPts val="1400"/>
              </a:spcBef>
            </a:pP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Kas nutiks, jei ji patikės šia mintimi?</a:t>
            </a:r>
          </a:p>
          <a:p>
            <a:pPr algn="just">
              <a:spcBef>
                <a:spcPts val="1400"/>
              </a:spcBef>
            </a:pPr>
            <a:r>
              <a:rPr lang="lt-LT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Kotryna gali pradėti ignoruoti draugę arba ją įžeisti</a:t>
            </a:r>
          </a:p>
          <a:p>
            <a:pPr algn="just">
              <a:spcBef>
                <a:spcPts val="1400"/>
              </a:spcBef>
            </a:pP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Kaip skambėtų pozityvios </a:t>
            </a:r>
            <a:r>
              <a:rPr lang="lt-LT" sz="2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savikalbos</a:t>
            </a: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 sakinys?</a:t>
            </a:r>
          </a:p>
          <a:p>
            <a:pPr algn="just">
              <a:spcBef>
                <a:spcPts val="1400"/>
              </a:spcBef>
            </a:pPr>
            <a:r>
              <a:rPr lang="lt-LT" sz="2800" i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„Šiandien ji turbūt nori pabendrauti ir su kitais vaikais. Vakar ji buvo labai draugiška su manimi ir mes puikiai leidome laiką, todėl greičiausiai ji ant manęs nepyksta“</a:t>
            </a:r>
          </a:p>
          <a:p>
            <a:pPr algn="just">
              <a:spcBef>
                <a:spcPts val="1400"/>
              </a:spcBef>
            </a:pPr>
            <a:endParaRPr lang="lt-LT" sz="2800" b="1" dirty="0">
              <a:solidFill>
                <a:srgbClr val="000000"/>
              </a:solidFill>
              <a:latin typeface="Arial" panose="020B0604020202020204" pitchFamily="34" charset="0"/>
              <a:ea typeface="MS ??"/>
              <a:cs typeface="Frutiger-Bold"/>
            </a:endParaRPr>
          </a:p>
          <a:p>
            <a:endParaRPr lang="lt-LT" dirty="0"/>
          </a:p>
        </p:txBody>
      </p:sp>
    </p:spTree>
    <p:extLst>
      <p:ext uri="{BB962C8B-B14F-4D97-AF65-F5344CB8AC3E}">
        <p14:creationId xmlns:p14="http://schemas.microsoft.com/office/powerpoint/2010/main" val="26834734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2A768FC4-8603-EB87-CE75-EC8036CD23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b="1" dirty="0"/>
              <a:t>Situacija II</a:t>
            </a:r>
            <a:endParaRPr lang="lt-LT" dirty="0"/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66CEB909-9B8F-9444-3128-0C8BF32E91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2080727"/>
            <a:ext cx="10515600" cy="4096236"/>
          </a:xfrm>
        </p:spPr>
        <p:txBody>
          <a:bodyPr/>
          <a:lstStyle/>
          <a:p>
            <a:pPr algn="just">
              <a:spcBef>
                <a:spcPts val="1400"/>
              </a:spcBef>
            </a:pPr>
            <a:r>
              <a:rPr lang="lt-LT" sz="1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Kitas berniukas persirengimo kambaryje pagriebia vieną Mato sportbatį ir įmeta į šiukšliadėžę.  </a:t>
            </a:r>
            <a:r>
              <a:rPr lang="lt-LT" sz="1800" i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“Jis tik bando mane supykdyti ir nori,  kad patekčiau į bėdą. Turiu išlikti ramus”</a:t>
            </a:r>
          </a:p>
          <a:p>
            <a:pPr algn="just">
              <a:spcBef>
                <a:spcPts val="1400"/>
              </a:spcBef>
            </a:pPr>
            <a:r>
              <a:rPr lang="lt-LT" sz="1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Pozityvi</a:t>
            </a:r>
            <a:r>
              <a:rPr lang="en-US" sz="1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 </a:t>
            </a:r>
            <a:r>
              <a:rPr lang="en-US" sz="1800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savikalba</a:t>
            </a:r>
            <a:endParaRPr lang="en-US" sz="1800" dirty="0">
              <a:solidFill>
                <a:srgbClr val="000000"/>
              </a:solidFill>
              <a:latin typeface="Times New Roman" panose="02020603050405020304" pitchFamily="18" charset="0"/>
              <a:ea typeface="MS ??"/>
              <a:cs typeface="Frutiger-Bold"/>
            </a:endParaRPr>
          </a:p>
          <a:p>
            <a:pPr algn="just">
              <a:spcBef>
                <a:spcPts val="1400"/>
              </a:spcBef>
            </a:pPr>
            <a:r>
              <a:rPr lang="en-US" sz="1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Kod</a:t>
            </a:r>
            <a:r>
              <a:rPr lang="lt-LT" sz="1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ėl</a:t>
            </a:r>
            <a:r>
              <a:rPr lang="lt-LT" sz="1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?</a:t>
            </a:r>
          </a:p>
          <a:p>
            <a:pPr algn="just">
              <a:spcBef>
                <a:spcPts val="1400"/>
              </a:spcBef>
            </a:pPr>
            <a:r>
              <a:rPr lang="lt-LT" sz="1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Šis teiginys padeda Matui nebūti kontroliuojamam kito berniuko, apsaugoti save ir nerizikuoti nukentėti. </a:t>
            </a:r>
          </a:p>
          <a:p>
            <a:endParaRPr lang="lt-LT" dirty="0"/>
          </a:p>
        </p:txBody>
      </p:sp>
    </p:spTree>
    <p:extLst>
      <p:ext uri="{BB962C8B-B14F-4D97-AF65-F5344CB8AC3E}">
        <p14:creationId xmlns:p14="http://schemas.microsoft.com/office/powerpoint/2010/main" val="13834086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0F25B8C2-FDB6-CF63-E4D5-B22370B55E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b="1" dirty="0"/>
              <a:t>Situacija III</a:t>
            </a:r>
            <a:endParaRPr lang="lt-LT" dirty="0"/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2B5A2D40-39B5-1295-5738-94133CFDE8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2062065"/>
            <a:ext cx="10515600" cy="4114898"/>
          </a:xfrm>
        </p:spPr>
        <p:txBody>
          <a:bodyPr/>
          <a:lstStyle/>
          <a:p>
            <a:pPr algn="just">
              <a:spcBef>
                <a:spcPts val="1400"/>
              </a:spcBef>
            </a:pPr>
            <a:r>
              <a:rPr lang="lt-LT" sz="1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Gabija gavo ištaisytą savo matematikos kontrolinį su prastu pažymiu. Ji labai nusiminė.  </a:t>
            </a:r>
            <a:r>
              <a:rPr lang="lt-LT" sz="1800" i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„Hmm. Atrodo, kad nepakankamai pasimokiau. Kitą kartą tam reikės skirti daugiau laiko. Žinau, kad galiu geriau“</a:t>
            </a:r>
          </a:p>
          <a:p>
            <a:pPr algn="just">
              <a:spcBef>
                <a:spcPts val="1400"/>
              </a:spcBef>
            </a:pPr>
            <a:r>
              <a:rPr lang="lt-LT" sz="1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Pozityvi</a:t>
            </a:r>
            <a:r>
              <a:rPr lang="en-US" sz="1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 </a:t>
            </a:r>
            <a:r>
              <a:rPr lang="en-US" sz="1800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savikalba</a:t>
            </a:r>
            <a:endParaRPr lang="en-US" sz="1800" dirty="0">
              <a:solidFill>
                <a:srgbClr val="000000"/>
              </a:solidFill>
              <a:latin typeface="Times New Roman" panose="02020603050405020304" pitchFamily="18" charset="0"/>
              <a:ea typeface="MS ??"/>
              <a:cs typeface="Frutiger-Bold"/>
            </a:endParaRPr>
          </a:p>
          <a:p>
            <a:pPr algn="just">
              <a:spcBef>
                <a:spcPts val="1400"/>
              </a:spcBef>
            </a:pPr>
            <a:r>
              <a:rPr lang="en-US" sz="1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Kod</a:t>
            </a:r>
            <a:r>
              <a:rPr lang="lt-LT" sz="1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ėl</a:t>
            </a:r>
            <a:r>
              <a:rPr lang="lt-LT" sz="1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?</a:t>
            </a:r>
          </a:p>
          <a:p>
            <a:pPr algn="just">
              <a:spcBef>
                <a:spcPts val="1400"/>
              </a:spcBef>
            </a:pPr>
            <a:r>
              <a:rPr lang="lt-LT" sz="1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Gabija susikoncentruoja į tai, ką gali pakeisti. Ji savęs neliūdina ir nenuvertina sakydama, kad yra kvaila arba kad jai nesiseka matematika.</a:t>
            </a:r>
          </a:p>
          <a:p>
            <a:endParaRPr lang="lt-LT" dirty="0"/>
          </a:p>
        </p:txBody>
      </p:sp>
    </p:spTree>
    <p:extLst>
      <p:ext uri="{BB962C8B-B14F-4D97-AF65-F5344CB8AC3E}">
        <p14:creationId xmlns:p14="http://schemas.microsoft.com/office/powerpoint/2010/main" val="39837156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93794D31-A683-8DBB-D3D2-A1154FBF4B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b="1" dirty="0"/>
              <a:t>Situacija IV</a:t>
            </a:r>
            <a:endParaRPr lang="lt-LT" dirty="0"/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9C143D76-5959-F9AB-A967-2AE85F5F7F7A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 fontScale="62500" lnSpcReduction="20000"/>
          </a:bodyPr>
          <a:lstStyle/>
          <a:p>
            <a:pPr algn="just">
              <a:spcBef>
                <a:spcPts val="1400"/>
              </a:spcBef>
            </a:pPr>
            <a:r>
              <a:rPr lang="lt-LT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Kitas mokinys staiga atsiranda Domo kelyje, kai šis bėga mokyklos kiemo taku link autobuso. Domas užkliūva ir stipriai užsigauna kelį, jis supyksta. </a:t>
            </a:r>
            <a:r>
              <a:rPr lang="lt-LT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„Tai jis kaltas kad taip nutiko. Aš jam atkeršysiu“</a:t>
            </a:r>
            <a:endParaRPr lang="lt-LT" sz="2800" dirty="0">
              <a:solidFill>
                <a:srgbClr val="000000"/>
              </a:solidFill>
              <a:latin typeface="Times New Roman" panose="02020603050405020304" pitchFamily="18" charset="0"/>
              <a:ea typeface="MS ??"/>
              <a:cs typeface="Frutiger-Bold"/>
            </a:endParaRPr>
          </a:p>
          <a:p>
            <a:pPr algn="just">
              <a:spcBef>
                <a:spcPts val="1400"/>
              </a:spcBef>
            </a:pPr>
            <a:r>
              <a:rPr lang="en-US" sz="2800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Negatyvi</a:t>
            </a:r>
            <a:r>
              <a:rPr lang="en-US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 </a:t>
            </a:r>
            <a:r>
              <a:rPr lang="en-US" sz="2800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savikalba</a:t>
            </a:r>
            <a:endParaRPr lang="en-US" sz="2800" dirty="0">
              <a:solidFill>
                <a:srgbClr val="000000"/>
              </a:solidFill>
              <a:latin typeface="Times New Roman" panose="02020603050405020304" pitchFamily="18" charset="0"/>
              <a:ea typeface="MS ??"/>
              <a:cs typeface="Frutiger-Bold"/>
            </a:endParaRPr>
          </a:p>
          <a:p>
            <a:pPr algn="just">
              <a:spcBef>
                <a:spcPts val="1400"/>
              </a:spcBef>
            </a:pPr>
            <a:r>
              <a:rPr lang="en-US" sz="2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Kod</a:t>
            </a:r>
            <a:r>
              <a:rPr lang="lt-LT" sz="2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ėl</a:t>
            </a: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?</a:t>
            </a:r>
          </a:p>
          <a:p>
            <a:pPr algn="just">
              <a:spcBef>
                <a:spcPts val="1400"/>
              </a:spcBef>
            </a:pPr>
            <a:r>
              <a:rPr lang="lt-LT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Tai galėjo nutikti netyčia, tačiau Domo smegenys tai mato kaip tyčinį veiksmą, dėl kurio kyla Domo pyktis</a:t>
            </a:r>
          </a:p>
          <a:p>
            <a:pPr algn="just">
              <a:spcBef>
                <a:spcPts val="1400"/>
              </a:spcBef>
            </a:pP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Kokią prielaidą Domas daro?</a:t>
            </a:r>
          </a:p>
          <a:p>
            <a:pPr algn="just">
              <a:spcBef>
                <a:spcPts val="1400"/>
              </a:spcBef>
            </a:pPr>
            <a:r>
              <a:rPr lang="lt-LT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Kad kitas berniukas taip pasielgė tyčia</a:t>
            </a:r>
          </a:p>
          <a:p>
            <a:pPr algn="just">
              <a:spcBef>
                <a:spcPts val="1400"/>
              </a:spcBef>
            </a:pP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Kas nutiks, jei jis patikės šia mintimi?</a:t>
            </a:r>
          </a:p>
          <a:p>
            <a:pPr algn="just">
              <a:spcBef>
                <a:spcPts val="1400"/>
              </a:spcBef>
            </a:pPr>
            <a:r>
              <a:rPr lang="lt-LT" sz="2800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Domas gali atkeršyti pastumdamas berniuką arba su juo susimušdamas</a:t>
            </a:r>
          </a:p>
          <a:p>
            <a:pPr algn="just">
              <a:spcBef>
                <a:spcPts val="1400"/>
              </a:spcBef>
            </a:pP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Kaip skambėtų pozityvios </a:t>
            </a:r>
            <a:r>
              <a:rPr lang="lt-LT" sz="2800" b="1" dirty="0" err="1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savikalbos</a:t>
            </a:r>
            <a:r>
              <a:rPr lang="lt-LT" sz="2800" b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 sakinys?</a:t>
            </a:r>
          </a:p>
          <a:p>
            <a:pPr algn="just">
              <a:spcBef>
                <a:spcPts val="1400"/>
              </a:spcBef>
            </a:pPr>
            <a:r>
              <a:rPr lang="lt-LT" sz="2800" i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„Net jei tai nutiko tyčia, kerštas šitos situacijos nepadarys geresne. Jis galėjo ir nepamatyti, kur eina. Man viskas gerai, </a:t>
            </a:r>
            <a:r>
              <a:rPr lang="lt-LT" i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užsigavau nestipriai</a:t>
            </a:r>
            <a:r>
              <a:rPr lang="lt-LT" sz="2800" i="1" dirty="0">
                <a:solidFill>
                  <a:srgbClr val="000000"/>
                </a:solidFill>
                <a:latin typeface="Times New Roman" panose="02020603050405020304" pitchFamily="18" charset="0"/>
                <a:ea typeface="MS ??"/>
                <a:cs typeface="Frutiger-Bold"/>
              </a:rPr>
              <a:t>“</a:t>
            </a:r>
          </a:p>
          <a:p>
            <a:endParaRPr lang="lt-LT" dirty="0"/>
          </a:p>
        </p:txBody>
      </p:sp>
    </p:spTree>
    <p:extLst>
      <p:ext uri="{BB962C8B-B14F-4D97-AF65-F5344CB8AC3E}">
        <p14:creationId xmlns:p14="http://schemas.microsoft.com/office/powerpoint/2010/main" val="37053248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0878040C7C36E4AAA98E082F1ABC0D0" ma:contentTypeVersion="14" ma:contentTypeDescription="Create a new document." ma:contentTypeScope="" ma:versionID="ddadaa5cf074fd450588ad23c7bdb7dc">
  <xsd:schema xmlns:xsd="http://www.w3.org/2001/XMLSchema" xmlns:xs="http://www.w3.org/2001/XMLSchema" xmlns:p="http://schemas.microsoft.com/office/2006/metadata/properties" xmlns:ns2="648cc1b7-76b3-4b8c-a2b4-790c2aaedb88" xmlns:ns3="4c6cd78a-3c25-4275-8b70-82efd19aeb85" targetNamespace="http://schemas.microsoft.com/office/2006/metadata/properties" ma:root="true" ma:fieldsID="fc8fca533e6cc32346dbb0ae9518f222" ns2:_="" ns3:_="">
    <xsd:import namespace="648cc1b7-76b3-4b8c-a2b4-790c2aaedb88"/>
    <xsd:import namespace="4c6cd78a-3c25-4275-8b70-82efd19aeb8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SearchProperties" minOccurs="0"/>
                <xsd:element ref="ns2:MediaServiceDateTaken" minOccurs="0"/>
                <xsd:element ref="ns2:MediaServiceObjectDetectorVersions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48cc1b7-76b3-4b8c-a2b4-790c2aaedb8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2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3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4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7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dee11391-bdff-4962-ac8c-5d8544a2ed37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c6cd78a-3c25-4275-8b70-82efd19aeb85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0" nillable="true" ma:displayName="Taxonomy Catch All Column" ma:hidden="true" ma:list="{15c15d30-6e35-4336-96da-e8b3c32f50c3}" ma:internalName="TaxCatchAll" ma:showField="CatchAllData" ma:web="4c6cd78a-3c25-4275-8b70-82efd19aeb8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648cc1b7-76b3-4b8c-a2b4-790c2aaedb88">
      <Terms xmlns="http://schemas.microsoft.com/office/infopath/2007/PartnerControls"/>
    </lcf76f155ced4ddcb4097134ff3c332f>
    <TaxCatchAll xmlns="4c6cd78a-3c25-4275-8b70-82efd19aeb85" xsi:nil="true"/>
  </documentManagement>
</p:properties>
</file>

<file path=customXml/itemProps1.xml><?xml version="1.0" encoding="utf-8"?>
<ds:datastoreItem xmlns:ds="http://schemas.openxmlformats.org/officeDocument/2006/customXml" ds:itemID="{90DDB6DA-D355-4067-8A62-9A67F233DC14}"/>
</file>

<file path=customXml/itemProps2.xml><?xml version="1.0" encoding="utf-8"?>
<ds:datastoreItem xmlns:ds="http://schemas.openxmlformats.org/officeDocument/2006/customXml" ds:itemID="{2EA3E13C-CB90-4657-8599-1E8AC5BCE3B1}"/>
</file>

<file path=customXml/itemProps3.xml><?xml version="1.0" encoding="utf-8"?>
<ds:datastoreItem xmlns:ds="http://schemas.openxmlformats.org/officeDocument/2006/customXml" ds:itemID="{E9B7BF87-A202-4267-B5E1-AA41E82142F1}"/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370</Words>
  <Application>Microsoft Office PowerPoint</Application>
  <PresentationFormat>Plačiaekranė</PresentationFormat>
  <Paragraphs>35</Paragraphs>
  <Slides>6</Slides>
  <Notes>1</Notes>
  <HiddenSlides>0</HiddenSlides>
  <MMClips>0</MMClips>
  <ScaleCrop>false</ScaleCrop>
  <HeadingPairs>
    <vt:vector size="6" baseType="variant">
      <vt:variant>
        <vt:lpstr>Naudojami šriftai</vt:lpstr>
      </vt:variant>
      <vt:variant>
        <vt:i4>3</vt:i4>
      </vt:variant>
      <vt:variant>
        <vt:lpstr>Tema</vt:lpstr>
      </vt:variant>
      <vt:variant>
        <vt:i4>1</vt:i4>
      </vt:variant>
      <vt:variant>
        <vt:lpstr>Skaidrių pavadinimai</vt:lpstr>
      </vt:variant>
      <vt:variant>
        <vt:i4>6</vt:i4>
      </vt:variant>
    </vt:vector>
  </HeadingPairs>
  <TitlesOfParts>
    <vt:vector size="10" baseType="lpstr">
      <vt:lpstr>Arial</vt:lpstr>
      <vt:lpstr>Calibri</vt:lpstr>
      <vt:lpstr>Times New Roman</vt:lpstr>
      <vt:lpstr>Office Theme</vt:lpstr>
      <vt:lpstr>Stresas  ir jo įveika.</vt:lpstr>
      <vt:lpstr>Užduotis. POZITYVIOS IR NEGATYVIOS SAVIKALBOS ATPAŽINIMAS.</vt:lpstr>
      <vt:lpstr>Situacija I</vt:lpstr>
      <vt:lpstr>Situacija II</vt:lpstr>
      <vt:lpstr>Situacija III</vt:lpstr>
      <vt:lpstr>Situacija IV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EMOCIJOS kaip padėti sau ir kitam</dc:title>
  <dc:creator>Ieva Daniunaite</dc:creator>
  <cp:lastModifiedBy>Ieva D</cp:lastModifiedBy>
  <cp:revision>8</cp:revision>
  <dcterms:created xsi:type="dcterms:W3CDTF">2023-06-18T20:57:48Z</dcterms:created>
  <dcterms:modified xsi:type="dcterms:W3CDTF">2023-10-27T21:36:57Z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0x01010000878040C7C36E4AAA98E082F1ABC0D0</vt:lpwstr>
  </property>
</Properties>
</file>